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7" r:id="rId2"/>
    <p:sldId id="280" r:id="rId3"/>
    <p:sldId id="269" r:id="rId4"/>
    <p:sldId id="284" r:id="rId5"/>
    <p:sldId id="285" r:id="rId6"/>
    <p:sldId id="270" r:id="rId7"/>
    <p:sldId id="272" r:id="rId8"/>
    <p:sldId id="276" r:id="rId9"/>
    <p:sldId id="264" r:id="rId10"/>
    <p:sldId id="290" r:id="rId11"/>
    <p:sldId id="258" r:id="rId12"/>
    <p:sldId id="277" r:id="rId13"/>
    <p:sldId id="279" r:id="rId14"/>
    <p:sldId id="278" r:id="rId15"/>
    <p:sldId id="261" r:id="rId16"/>
    <p:sldId id="281" r:id="rId17"/>
    <p:sldId id="283" r:id="rId18"/>
    <p:sldId id="288" r:id="rId19"/>
    <p:sldId id="289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5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0059643-1990-4EEB-9F6E-AC7062DB79C2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D1DC641-FDED-4D67-BE8E-21C34DC97D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904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14A9733-EE4D-45AF-8E26-67FC7C5DD1A2}" type="slidenum">
              <a:rPr lang="ru-RU" altLang="ru-RU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altLang="ru-RU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0BB5A-B660-4EF2-AF1A-268B804A1DA0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F6F9E-4F9D-4BF8-9099-36C72CAD3E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ABC9D-C6DB-48EF-A4C8-5AE444229FB2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0761B-61E0-4FFE-9E0D-9F3FFFFACF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27FBA-CCF0-46ED-B45D-0F1B3747C03A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D473C-AC93-49D1-8C96-7D7FDC2E07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95B93-9A53-48A4-93B9-4BACF2369445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760E0-2017-4EF3-88D5-27D30A58B2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7C9C0-EBE7-4DD1-87CD-33FFBF546DD9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63B69-CC5C-4D25-8931-C45F0B4194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021F3-316C-4945-B8CC-02B0B344572B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4B508-1D9B-4160-B939-8B6F6A94F7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1C5E6-AE08-44C8-A902-A0EE81FE9D86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8660B-5CCC-462C-83BF-F4FC3CF344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FD79D-2BEA-4DB0-81E9-CC4C300F8FCF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35FB7-FDC3-41B3-A035-6DB1EB191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DA26E-B84B-44A5-B3B5-ECCF8AE51CDB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979DC-7FD9-4ACA-8D21-9174B0FFD1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BE28C-8D2F-4223-B229-914A2FF8C560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760F8-4240-4509-86BC-9E27078DC4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A5FFB-3208-48FB-8E1D-BFAA0D66CF88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0155E-0F6B-40C5-8779-CBBA9BF8EF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E3406E3-3F13-4809-BEF9-CA9FAF761125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72832E6-07C4-414E-AE02-B3451E1DAB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zpn3776@yandex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-107950" y="155575"/>
            <a:ext cx="7632700" cy="439261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ru-RU" altLang="ru-RU" sz="3200" b="1">
              <a:solidFill>
                <a:srgbClr val="000000"/>
              </a:solidFill>
            </a:endParaRPr>
          </a:p>
          <a:p>
            <a:pPr algn="ctr"/>
            <a:endParaRPr lang="ru-RU" altLang="ru-RU" sz="3600" b="1">
              <a:solidFill>
                <a:srgbClr val="4F6228"/>
              </a:solidFill>
            </a:endParaRPr>
          </a:p>
          <a:p>
            <a:pPr algn="ctr"/>
            <a:r>
              <a:rPr lang="ru-RU" altLang="ru-RU" sz="3600" b="1">
                <a:solidFill>
                  <a:schemeClr val="tx1"/>
                </a:solidFill>
                <a:latin typeface="Times New Roman" pitchFamily="18" charset="0"/>
              </a:rPr>
              <a:t>Семинар №2 для учителей истории </a:t>
            </a:r>
            <a:br>
              <a:rPr lang="ru-RU" altLang="ru-RU" sz="3600" b="1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altLang="ru-RU" sz="3600" b="1">
                <a:solidFill>
                  <a:schemeClr val="tx1"/>
                </a:solidFill>
                <a:latin typeface="Times New Roman" pitchFamily="18" charset="0"/>
              </a:rPr>
              <a:t>апробационных площадок ФГОС ООО</a:t>
            </a:r>
            <a:br>
              <a:rPr lang="ru-RU" altLang="ru-RU" sz="3600" b="1">
                <a:solidFill>
                  <a:schemeClr val="tx1"/>
                </a:solidFill>
                <a:latin typeface="Times New Roman" pitchFamily="18" charset="0"/>
              </a:rPr>
            </a:br>
            <a:endParaRPr lang="ru-RU" altLang="ru-RU" sz="3600" b="1">
              <a:solidFill>
                <a:schemeClr val="tx1"/>
              </a:solidFill>
              <a:latin typeface="Times New Roman" pitchFamily="18" charset="0"/>
            </a:endParaRPr>
          </a:p>
          <a:p>
            <a:pPr algn="ctr"/>
            <a:r>
              <a:rPr lang="ru-RU" altLang="ru-RU" sz="2800" b="1">
                <a:solidFill>
                  <a:srgbClr val="000000"/>
                </a:solidFill>
                <a:latin typeface="Times New Roman" pitchFamily="18" charset="0"/>
              </a:rPr>
              <a:t>09.06. 2016 г.</a:t>
            </a:r>
            <a:br>
              <a:rPr lang="ru-RU" altLang="ru-RU" sz="2800" b="1">
                <a:solidFill>
                  <a:srgbClr val="000000"/>
                </a:solidFill>
                <a:latin typeface="Times New Roman" pitchFamily="18" charset="0"/>
              </a:rPr>
            </a:br>
            <a:endParaRPr lang="ru-RU" sz="2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427538" y="3287713"/>
            <a:ext cx="4465637" cy="357028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Регламент работы  – </a:t>
            </a:r>
          </a:p>
          <a:p>
            <a:r>
              <a:rPr lang="ru-RU" sz="1600" b="1">
                <a:solidFill>
                  <a:srgbClr val="000000"/>
                </a:solidFill>
                <a:latin typeface="Times New Roman" pitchFamily="18" charset="0"/>
              </a:rPr>
              <a:t>11.00 - 14.00</a:t>
            </a:r>
          </a:p>
          <a:p>
            <a:endParaRPr lang="ru-RU" b="1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Обед – 12.00 – 12.30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Уточняем:</a:t>
            </a:r>
          </a:p>
        </p:txBody>
      </p:sp>
      <p:sp>
        <p:nvSpPr>
          <p:cNvPr id="37891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ru-RU" b="1" smtClean="0">
              <a:solidFill>
                <a:srgbClr val="333333"/>
              </a:solidFill>
              <a:latin typeface="Arial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ru-RU" b="1" smtClean="0">
                <a:solidFill>
                  <a:srgbClr val="333333"/>
                </a:solidFill>
                <a:latin typeface="Arial" charset="0"/>
              </a:rPr>
              <a:t>«Инновация - это</a:t>
            </a:r>
            <a:r>
              <a:rPr lang="ru-RU" smtClean="0">
                <a:solidFill>
                  <a:srgbClr val="333333"/>
                </a:solidFill>
                <a:latin typeface="Arial" charset="0"/>
              </a:rPr>
              <a:t> целенаправленное изменение, вносящее в определённый объект новые элементы, дающие стабильные и более эффективные результаты»</a:t>
            </a:r>
            <a:endParaRPr lang="ru-RU" smtClean="0"/>
          </a:p>
        </p:txBody>
      </p:sp>
      <p:pic>
        <p:nvPicPr>
          <p:cNvPr id="3789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5013325"/>
            <a:ext cx="1908175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ru-RU" sz="2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</a:br>
            <a:r>
              <a:rPr lang="ru-RU" sz="2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ФГОС </a:t>
            </a:r>
            <a:r>
              <a:rPr lang="ru-RU" sz="2200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ООО</a:t>
            </a:r>
            <a:r>
              <a:rPr lang="ru-RU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: </a:t>
            </a:r>
            <a:r>
              <a:rPr lang="ru-RU" altLang="ru-RU" sz="2200" b="1" dirty="0" smtClean="0">
                <a:latin typeface="Arial" charset="0"/>
                <a:cs typeface="Arial" charset="0"/>
              </a:rPr>
              <a:t>Результаты </a:t>
            </a:r>
            <a:r>
              <a:rPr lang="ru-RU" altLang="ru-RU" sz="2200" b="1" dirty="0">
                <a:latin typeface="Arial" charset="0"/>
                <a:cs typeface="Arial" charset="0"/>
              </a:rPr>
              <a:t>освоения основных образовательных программ</a:t>
            </a:r>
            <a:r>
              <a:rPr lang="ru-RU" sz="2200" b="1" dirty="0">
                <a:latin typeface="Arial" charset="0"/>
                <a:cs typeface="Arial" charset="0"/>
              </a:rPr>
              <a:t/>
            </a:r>
            <a:br>
              <a:rPr lang="ru-RU" sz="2200" b="1" dirty="0">
                <a:latin typeface="Arial" charset="0"/>
                <a:cs typeface="Arial" charset="0"/>
              </a:rPr>
            </a:b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125538"/>
            <a:ext cx="8229600" cy="5399087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1268760"/>
            <a:ext cx="4896544" cy="273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b="1" dirty="0">
                <a:solidFill>
                  <a:srgbClr val="DC1712"/>
                </a:solidFill>
                <a:latin typeface="Arial" charset="0"/>
                <a:cs typeface="Arial" charset="0"/>
              </a:rPr>
              <a:t>Предметные - </a:t>
            </a:r>
          </a:p>
          <a:p>
            <a:pPr algn="ctr">
              <a:defRPr/>
            </a:pPr>
            <a:r>
              <a:rPr lang="ru-RU" altLang="ru-RU" b="1" dirty="0">
                <a:solidFill>
                  <a:prstClr val="black"/>
                </a:solidFill>
                <a:latin typeface="Arial" charset="0"/>
                <a:cs typeface="Arial" charset="0"/>
              </a:rPr>
              <a:t>освоенный опыт специфической для данной предметной области </a:t>
            </a:r>
          </a:p>
          <a:p>
            <a:pPr algn="ctr">
              <a:defRPr/>
            </a:pPr>
            <a:r>
              <a:rPr lang="ru-RU" altLang="ru-RU" b="1" dirty="0">
                <a:solidFill>
                  <a:prstClr val="black"/>
                </a:solidFill>
                <a:latin typeface="Arial" charset="0"/>
                <a:cs typeface="Arial" charset="0"/>
              </a:rPr>
              <a:t> деятельности по получению нового знания, его преобразованию и применению, система основополагающих </a:t>
            </a:r>
          </a:p>
          <a:p>
            <a:pPr algn="ctr">
              <a:defRPr/>
            </a:pPr>
            <a:r>
              <a:rPr lang="ru-RU" altLang="ru-RU" b="1" dirty="0">
                <a:solidFill>
                  <a:prstClr val="black"/>
                </a:solidFill>
                <a:latin typeface="Arial" charset="0"/>
                <a:cs typeface="Arial" charset="0"/>
              </a:rPr>
              <a:t>элементов научного знания, лежащая в основе научной картины мира</a:t>
            </a:r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80112" y="1221196"/>
            <a:ext cx="3168352" cy="28803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600" b="1" dirty="0" err="1">
                <a:solidFill>
                  <a:srgbClr val="DC1712"/>
                </a:solidFill>
                <a:latin typeface="Arial" charset="0"/>
                <a:cs typeface="Arial" charset="0"/>
              </a:rPr>
              <a:t>Метапредметные</a:t>
            </a:r>
            <a:r>
              <a:rPr lang="ru-RU" altLang="ru-RU" sz="1600" b="1" dirty="0">
                <a:solidFill>
                  <a:srgbClr val="DC1712"/>
                </a:solidFill>
                <a:latin typeface="Arial" charset="0"/>
                <a:cs typeface="Arial" charset="0"/>
              </a:rPr>
              <a:t> - </a:t>
            </a:r>
          </a:p>
          <a:p>
            <a:pPr algn="ctr">
              <a:defRPr/>
            </a:pPr>
            <a:r>
              <a:rPr lang="ru-RU" altLang="ru-RU" sz="1600" b="1" dirty="0">
                <a:solidFill>
                  <a:prstClr val="black"/>
                </a:solidFill>
                <a:latin typeface="Arial" charset="0"/>
                <a:cs typeface="Arial" charset="0"/>
              </a:rPr>
              <a:t>освоенные  универсальные</a:t>
            </a:r>
          </a:p>
          <a:p>
            <a:pPr algn="ctr">
              <a:defRPr/>
            </a:pPr>
            <a:r>
              <a:rPr lang="ru-RU" altLang="ru-RU" sz="1600" b="1" dirty="0">
                <a:solidFill>
                  <a:prstClr val="black"/>
                </a:solidFill>
                <a:latin typeface="Arial" charset="0"/>
                <a:cs typeface="Arial" charset="0"/>
              </a:rPr>
              <a:t> учебные действия </a:t>
            </a:r>
          </a:p>
          <a:p>
            <a:pPr algn="ctr">
              <a:defRPr/>
            </a:pPr>
            <a:r>
              <a:rPr lang="ru-RU" altLang="ru-RU" sz="1600" b="1" dirty="0">
                <a:solidFill>
                  <a:prstClr val="black"/>
                </a:solidFill>
                <a:latin typeface="Arial" charset="0"/>
                <a:cs typeface="Arial" charset="0"/>
              </a:rPr>
              <a:t>обеспечивающие овладение ключевыми компетенциями, </a:t>
            </a:r>
          </a:p>
          <a:p>
            <a:pPr algn="ctr">
              <a:defRPr/>
            </a:pPr>
            <a:r>
              <a:rPr lang="ru-RU" altLang="ru-RU" sz="1600" b="1" dirty="0">
                <a:solidFill>
                  <a:prstClr val="black"/>
                </a:solidFill>
                <a:latin typeface="Arial" charset="0"/>
                <a:cs typeface="Arial" charset="0"/>
              </a:rPr>
              <a:t>составляющими основу</a:t>
            </a:r>
          </a:p>
          <a:p>
            <a:pPr algn="ctr">
              <a:defRPr/>
            </a:pPr>
            <a:r>
              <a:rPr lang="ru-RU" altLang="ru-RU" sz="1600" b="1" dirty="0">
                <a:solidFill>
                  <a:prstClr val="black"/>
                </a:solidFill>
                <a:latin typeface="Arial" charset="0"/>
                <a:cs typeface="Arial" charset="0"/>
              </a:rPr>
              <a:t> умения учиться, и </a:t>
            </a:r>
            <a:r>
              <a:rPr lang="ru-RU" altLang="ru-RU" sz="1600" b="1" dirty="0" err="1">
                <a:solidFill>
                  <a:prstClr val="black"/>
                </a:solidFill>
                <a:latin typeface="Arial" charset="0"/>
                <a:cs typeface="Arial" charset="0"/>
              </a:rPr>
              <a:t>межпредметные</a:t>
            </a:r>
            <a:r>
              <a:rPr lang="ru-RU" altLang="ru-RU" sz="1600" b="1" dirty="0">
                <a:solidFill>
                  <a:prstClr val="black"/>
                </a:solidFill>
                <a:latin typeface="Arial" charset="0"/>
                <a:cs typeface="Arial" charset="0"/>
              </a:rPr>
              <a:t> понятия.</a:t>
            </a:r>
          </a:p>
        </p:txBody>
      </p:sp>
      <p:sp>
        <p:nvSpPr>
          <p:cNvPr id="6" name="Овал 5"/>
          <p:cNvSpPr/>
          <p:nvPr/>
        </p:nvSpPr>
        <p:spPr>
          <a:xfrm>
            <a:off x="1115616" y="4293096"/>
            <a:ext cx="7200800" cy="216024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600" b="1" dirty="0">
                <a:solidFill>
                  <a:srgbClr val="DC1712"/>
                </a:solidFill>
                <a:latin typeface="Arial" charset="0"/>
                <a:cs typeface="Arial" charset="0"/>
              </a:rPr>
              <a:t>Личностные - </a:t>
            </a:r>
          </a:p>
          <a:p>
            <a:pPr algn="ctr">
              <a:defRPr/>
            </a:pPr>
            <a:r>
              <a:rPr lang="ru-RU" altLang="ru-RU" sz="1600" b="1" dirty="0">
                <a:solidFill>
                  <a:prstClr val="black"/>
                </a:solidFill>
                <a:latin typeface="Arial" charset="0"/>
                <a:cs typeface="Arial" charset="0"/>
              </a:rPr>
              <a:t>готовность и способность обучающихся к саморазвитию, </a:t>
            </a:r>
            <a:r>
              <a:rPr lang="ru-RU" altLang="ru-RU" sz="1600" b="1" dirty="0" err="1">
                <a:solidFill>
                  <a:prstClr val="black"/>
                </a:solidFill>
                <a:latin typeface="Arial" charset="0"/>
                <a:cs typeface="Arial" charset="0"/>
              </a:rPr>
              <a:t>сформированность</a:t>
            </a:r>
            <a:r>
              <a:rPr lang="ru-RU" altLang="ru-RU" sz="1600" b="1" dirty="0">
                <a:solidFill>
                  <a:prstClr val="black"/>
                </a:solidFill>
                <a:latin typeface="Arial" charset="0"/>
                <a:cs typeface="Arial" charset="0"/>
              </a:rPr>
              <a:t> мотивации к обучению и познанию, ценностные  установки обучающихся, социальные компетенции,</a:t>
            </a:r>
          </a:p>
          <a:p>
            <a:pPr algn="ctr">
              <a:defRPr/>
            </a:pPr>
            <a:r>
              <a:rPr lang="ru-RU" altLang="ru-RU" sz="1600" b="1" dirty="0">
                <a:solidFill>
                  <a:prstClr val="black"/>
                </a:solidFill>
                <a:latin typeface="Arial" charset="0"/>
                <a:cs typeface="Arial" charset="0"/>
              </a:rPr>
              <a:t>личностные качества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pPr eaLnBrk="1" hangingPunct="1"/>
            <a:r>
              <a:rPr lang="ru-RU" sz="2700" b="1" smtClean="0"/>
              <a:t>Задание: прочитайте определение ПОР и составьте логическую схему по приведённому тексту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5038"/>
            <a:ext cx="8229600" cy="3921125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b="1" dirty="0">
                <a:solidFill>
                  <a:srgbClr val="DC1712"/>
                </a:solidFill>
                <a:latin typeface="Arial" charset="0"/>
                <a:cs typeface="Arial" charset="0"/>
              </a:rPr>
              <a:t>Предметные </a:t>
            </a:r>
            <a:r>
              <a:rPr lang="ru-RU" altLang="ru-RU" b="1" dirty="0" smtClean="0">
                <a:solidFill>
                  <a:srgbClr val="DC1712"/>
                </a:solidFill>
                <a:latin typeface="Arial" charset="0"/>
                <a:cs typeface="Arial" charset="0"/>
              </a:rPr>
              <a:t>результаты – это </a:t>
            </a:r>
            <a:r>
              <a:rPr lang="ru-RU" dirty="0" smtClean="0"/>
              <a:t>освоенный </a:t>
            </a:r>
            <a:r>
              <a:rPr lang="ru-RU" dirty="0"/>
              <a:t>опыт специфической для данной предметной области </a:t>
            </a:r>
            <a:r>
              <a:rPr lang="ru-RU" dirty="0" smtClean="0"/>
              <a:t> </a:t>
            </a:r>
            <a:r>
              <a:rPr lang="ru-RU" dirty="0"/>
              <a:t>деятельности по получению нового знания, его </a:t>
            </a:r>
            <a:r>
              <a:rPr lang="ru-RU" dirty="0" smtClean="0"/>
              <a:t>преобразованию </a:t>
            </a:r>
            <a:r>
              <a:rPr lang="ru-RU" dirty="0"/>
              <a:t>и применению, система основополагающих </a:t>
            </a:r>
            <a:r>
              <a:rPr lang="ru-RU" dirty="0" smtClean="0"/>
              <a:t>элементов </a:t>
            </a:r>
            <a:r>
              <a:rPr lang="ru-RU" dirty="0"/>
              <a:t>научного знания, лежащая в основе научной картины мира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5740400"/>
            <a:ext cx="1908175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8674" name="Объект 2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ru-RU" b="1" smtClean="0"/>
              <a:t>ПОР</a:t>
            </a:r>
          </a:p>
          <a:p>
            <a:pPr marL="0" indent="0" algn="ctr" eaLnBrk="1" hangingPunct="1">
              <a:buFont typeface="Arial" charset="0"/>
              <a:buNone/>
            </a:pPr>
            <a:endParaRPr lang="ru-RU" smtClean="0"/>
          </a:p>
          <a:p>
            <a:pPr marL="0" indent="0" algn="ctr" eaLnBrk="1" hangingPunct="1">
              <a:buFont typeface="Arial" charset="0"/>
              <a:buNone/>
            </a:pPr>
            <a:endParaRPr lang="ru-RU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700338" y="1052513"/>
            <a:ext cx="1727200" cy="5762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716463" y="1052513"/>
            <a:ext cx="1943100" cy="5984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682625" y="1651000"/>
            <a:ext cx="3673475" cy="280828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освоенный </a:t>
            </a:r>
            <a:r>
              <a:rPr lang="ru-RU" sz="2800" b="1" dirty="0"/>
              <a:t>опыт</a:t>
            </a:r>
            <a:r>
              <a:rPr lang="ru-RU" b="1" dirty="0"/>
              <a:t> специфической для данной предметной области  </a:t>
            </a:r>
            <a:r>
              <a:rPr lang="ru-RU" sz="2800" b="1" dirty="0"/>
              <a:t>деятельности </a:t>
            </a:r>
            <a:endParaRPr lang="ru-RU" b="1" dirty="0"/>
          </a:p>
        </p:txBody>
      </p:sp>
      <p:sp>
        <p:nvSpPr>
          <p:cNvPr id="9" name="Овал 8"/>
          <p:cNvSpPr/>
          <p:nvPr/>
        </p:nvSpPr>
        <p:spPr>
          <a:xfrm>
            <a:off x="5580112" y="1628800"/>
            <a:ext cx="3240360" cy="279740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система основополагающих элементов научного </a:t>
            </a:r>
            <a:r>
              <a:rPr lang="ru-RU" sz="2800" b="1" dirty="0">
                <a:solidFill>
                  <a:schemeClr val="tx1"/>
                </a:solidFill>
              </a:rPr>
              <a:t>знания</a:t>
            </a:r>
            <a:r>
              <a:rPr lang="ru-RU" b="1" dirty="0">
                <a:solidFill>
                  <a:schemeClr val="tx1"/>
                </a:solidFill>
              </a:rPr>
              <a:t>, лежащая в основе научной картины мира</a:t>
            </a:r>
          </a:p>
        </p:txBody>
      </p:sp>
      <p:sp>
        <p:nvSpPr>
          <p:cNvPr id="16" name="Овал 15"/>
          <p:cNvSpPr/>
          <p:nvPr/>
        </p:nvSpPr>
        <p:spPr>
          <a:xfrm>
            <a:off x="-26988" y="4005263"/>
            <a:ext cx="1873251" cy="158432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по получению нового знания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1612900" y="4297363"/>
            <a:ext cx="2736850" cy="1512887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по преобразованию нового знания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3492500" y="3798888"/>
            <a:ext cx="2447925" cy="125412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по применению нового знания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969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Что проверяем?..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14300" indent="0" eaLnBrk="1" fontAlgn="auto" hangingPunct="1">
              <a:lnSpc>
                <a:spcPct val="115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b="1" i="1" dirty="0" smtClean="0">
                <a:latin typeface="Times New Roman"/>
                <a:ea typeface="Calibri"/>
                <a:cs typeface="Times New Roman"/>
              </a:rPr>
              <a:t>«Новый стандарт (ФГОС ООО) впервые вводит в педагогическую практику понятия _________________________ и ________________________  образовательных результатов. Первый из перечисленных не предполагает на данный момент бальную оценку. Второй – сложен для педагога из-за отсутствия профессионального опыта его формирования и оценивания. К третьей группе образовательных результатов ФГОС относит __________________________ результаты. Традиционное представление о них, как перечне нормативно заданных знаний, умений и навыков, дополнено в стандарте уточнением, что под ними следует понимать  и специфическую для данной предметной области _________________. »</a:t>
            </a:r>
            <a:endParaRPr lang="ru-RU" sz="2000" b="1" dirty="0" smtClean="0">
              <a:ea typeface="Calibri"/>
              <a:cs typeface="Times New Roman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5657850"/>
            <a:ext cx="19081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219075" y="157163"/>
            <a:ext cx="7477125" cy="698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altLang="ru-RU" sz="4000"/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88913"/>
            <a:ext cx="8499475" cy="633571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z="2800" smtClean="0"/>
              <a:t>Диагностируем затруднение учащегося: </a:t>
            </a:r>
          </a:p>
          <a:p>
            <a:pPr algn="ctr" eaLnBrk="1" hangingPunct="1">
              <a:buFontTx/>
              <a:buNone/>
            </a:pPr>
            <a:r>
              <a:rPr lang="ru-RU" altLang="ru-RU" sz="2000" b="1" smtClean="0"/>
              <a:t>(из задания ЕГЭ 2003 г.)</a:t>
            </a:r>
            <a:endParaRPr lang="ru-RU" altLang="ru-RU" sz="2000" b="1" i="1" smtClean="0"/>
          </a:p>
          <a:p>
            <a:pPr eaLnBrk="1" hangingPunct="1">
              <a:buFontTx/>
              <a:buNone/>
            </a:pPr>
            <a:endParaRPr lang="ru-RU" altLang="ru-RU" sz="1800" b="1" smtClean="0"/>
          </a:p>
          <a:p>
            <a:pPr eaLnBrk="1" hangingPunct="1">
              <a:buFontTx/>
              <a:buNone/>
            </a:pPr>
            <a:r>
              <a:rPr lang="ru-RU" altLang="ru-RU" sz="1800" b="1" smtClean="0"/>
              <a:t>Из дневника очевидца событий, польского шляхтича С. Мицкевича:</a:t>
            </a:r>
          </a:p>
          <a:p>
            <a:pPr eaLnBrk="1" hangingPunct="1">
              <a:buFontTx/>
              <a:buNone/>
            </a:pPr>
            <a:r>
              <a:rPr lang="ru-RU" altLang="ru-RU" sz="1800" b="1" smtClean="0"/>
              <a:t>«…</a:t>
            </a:r>
            <a:r>
              <a:rPr lang="ru-RU" altLang="ru-RU" sz="2000" b="1" smtClean="0"/>
              <a:t>И так  29 марта во вторник на Страстной неделе завязалась битва сперва в Китае городе, где вскоре наши перерезали людей торговых (там одних лавок было до 40 тысяч); потом в Белом городе; тут нам управиться было труднее: здесь посад обширнее и народ воинственнее. Русские свезли с башен полевые орудия и, расставив их по улицам, обдавали нас огнём. Мы кинемся на них с копьями, а они тот час загородят улицу столами, лавками , дровами; мы отступим, чтобы выманить их из-за ограды: они преследуют нас, неся в руках столы и лавки, и лишь только заметят, что мы намереваемся обратиться к бою, немедленно заваливают улицу и под защитою своих загородок стреляют по нас из ружей; а другие, будучи в готовности, с кровель, с заборов, из окон, бьют по нас самопалами, камнями, дрекольем. Мы, то есть всадники, не в силах ничего сделать, отступаем, они же преследуют и уже припирают к Кремлю …  »</a:t>
            </a:r>
          </a:p>
          <a:p>
            <a:pPr eaLnBrk="1" hangingPunct="1">
              <a:buFontTx/>
              <a:buNone/>
            </a:pPr>
            <a:endParaRPr lang="ru-RU" altLang="ru-RU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219075" y="157163"/>
            <a:ext cx="7477125" cy="698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altLang="ru-RU" sz="4000"/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260350"/>
            <a:ext cx="8423275" cy="63373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smtClean="0"/>
              <a:t>С2  Объясните, почему полякам </a:t>
            </a:r>
            <a:r>
              <a:rPr lang="ru-RU" altLang="ru-RU" sz="2800" b="1" smtClean="0"/>
              <a:t>не </a:t>
            </a:r>
            <a:r>
              <a:rPr lang="ru-RU" altLang="ru-RU" sz="2800" smtClean="0"/>
              <a:t>удалось справиться с восстанием.</a:t>
            </a:r>
          </a:p>
          <a:p>
            <a:pPr algn="ctr" eaLnBrk="1" hangingPunct="1">
              <a:buFontTx/>
              <a:buNone/>
            </a:pPr>
            <a:r>
              <a:rPr lang="ru-RU" altLang="ru-RU" sz="2400" u="sng" smtClean="0"/>
              <a:t>Из ответов выпускников:</a:t>
            </a:r>
          </a:p>
          <a:p>
            <a:pPr algn="ctr" eaLnBrk="1" hangingPunct="1">
              <a:buFontTx/>
              <a:buNone/>
            </a:pPr>
            <a:endParaRPr lang="ru-RU" altLang="ru-RU" sz="2400" b="1" u="sng" smtClean="0"/>
          </a:p>
          <a:p>
            <a:pPr eaLnBrk="1" hangingPunct="1">
              <a:buFontTx/>
              <a:buNone/>
            </a:pPr>
            <a:r>
              <a:rPr lang="ru-RU" altLang="ru-RU" smtClean="0"/>
              <a:t>«У восстания была сильная поддержка, Больше оружия, собранная армия. А у </a:t>
            </a:r>
            <a:r>
              <a:rPr lang="ru-RU" altLang="ru-RU" b="1" smtClean="0"/>
              <a:t>полян</a:t>
            </a:r>
            <a:r>
              <a:rPr lang="ru-RU" altLang="ru-RU" smtClean="0"/>
              <a:t> были одни столы и лавки, которыми они прикрывались. Если русские хотели отойти, то поляне зачем-то за ними бежали с этими столами. Спрашивается – зачем? Пусть бы уходили» …</a:t>
            </a:r>
          </a:p>
          <a:p>
            <a:pPr eaLnBrk="1" hangingPunct="1">
              <a:buFontTx/>
              <a:buNone/>
            </a:pPr>
            <a:endParaRPr lang="ru-RU" alt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2400" b="1" smtClean="0"/>
              <a:t>О</a:t>
            </a:r>
            <a:r>
              <a:rPr lang="ru-RU" sz="2400" b="1" smtClean="0">
                <a:latin typeface="Arial" charset="0"/>
              </a:rPr>
              <a:t>б</a:t>
            </a:r>
            <a:r>
              <a:rPr lang="ru-RU" sz="2400" b="1" smtClean="0"/>
              <a:t> информационной компетентности учителя – </a:t>
            </a:r>
            <a:r>
              <a:rPr lang="ru-RU" sz="3200" b="1" smtClean="0"/>
              <a:t/>
            </a:r>
            <a:br>
              <a:rPr lang="ru-RU" sz="3200" b="1" smtClean="0"/>
            </a:br>
            <a:r>
              <a:rPr lang="ru-RU" sz="3200" b="1" smtClean="0"/>
              <a:t>«Из аналитического отчета </a:t>
            </a:r>
            <a:br>
              <a:rPr lang="ru-RU" sz="3200" b="1" smtClean="0"/>
            </a:br>
            <a:r>
              <a:rPr lang="ru-RU" sz="3200" b="1" smtClean="0"/>
              <a:t>по итогам ГИА 2011 г.»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marL="457200" indent="-45720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smtClean="0"/>
              <a:t>«…</a:t>
            </a:r>
            <a:r>
              <a:rPr lang="ru-RU" sz="2400" b="1" smtClean="0"/>
              <a:t>Рекомендации по подготовке к экзамену 2012 г.</a:t>
            </a:r>
            <a:r>
              <a:rPr lang="ru-RU" sz="2400" b="1" smtClean="0">
                <a:latin typeface="Arial" charset="0"/>
              </a:rPr>
              <a:t>»</a:t>
            </a:r>
            <a:endParaRPr lang="en-US" sz="2400" b="1" smtClean="0">
              <a:latin typeface="Arial" charset="0"/>
            </a:endParaRPr>
          </a:p>
          <a:p>
            <a:pPr marL="457200" indent="-457200" algn="ctr" eaLnBrk="1" hangingPunct="1">
              <a:lnSpc>
                <a:spcPct val="80000"/>
              </a:lnSpc>
              <a:buFont typeface="Arial" charset="0"/>
              <a:buNone/>
            </a:pPr>
            <a:endParaRPr lang="ru-RU" sz="2400" b="1" smtClean="0"/>
          </a:p>
          <a:p>
            <a:pPr marL="457200" indent="-45720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smtClean="0"/>
              <a:t>При подготовке учащихся к экзамену в новой форме в 2012 г. необходимо обратить внимание на следующие моменты:</a:t>
            </a:r>
          </a:p>
          <a:p>
            <a:pPr marL="457200" indent="-457200"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Для того, чтобы повысить востребованность экзамена по истории, качество сдачи ГИА и ЕГЭ по истории и, как следствие, повысить мотивацию учащихся к глубокому и серьёзному изучению истории России, необходимо включать требования к сдаче истории в качестве вступительного экзамена в ВУЗы на большинство специальностей»</a:t>
            </a:r>
          </a:p>
          <a:p>
            <a:pPr marL="457200" indent="-457200" algn="r" eaLnBrk="1" hangingPunct="1">
              <a:lnSpc>
                <a:spcPct val="80000"/>
              </a:lnSpc>
              <a:buFont typeface="Arial" charset="0"/>
              <a:buNone/>
            </a:pPr>
            <a:endParaRPr lang="ru-RU" sz="2400" smtClean="0"/>
          </a:p>
          <a:p>
            <a:pPr marL="457200" indent="-457200" algn="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smtClean="0"/>
              <a:t>Председатель экзаменационной комиссии 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 idx="4294967295"/>
          </p:nvPr>
        </p:nvSpPr>
        <p:spPr>
          <a:xfrm rot="10800000" flipV="1">
            <a:off x="457200" y="200025"/>
            <a:ext cx="8229600" cy="74613"/>
          </a:xfrm>
        </p:spPr>
        <p:txBody>
          <a:bodyPr/>
          <a:lstStyle/>
          <a:p>
            <a:pPr eaLnBrk="1" hangingPunct="1"/>
            <a:endParaRPr lang="ru-RU" sz="4000" smtClean="0"/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endParaRPr lang="ru-RU" b="1" smtClean="0"/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endParaRPr lang="ru-RU" b="1" smtClean="0"/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endParaRPr lang="ru-RU" b="1" smtClean="0"/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endParaRPr lang="ru-RU" b="1" smtClean="0"/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endParaRPr lang="ru-RU" b="1" smtClean="0"/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endParaRPr lang="ru-RU" b="1" i="1" smtClean="0"/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4800" b="1" i="1" smtClean="0"/>
              <a:t>Успешной работы!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323850" y="188913"/>
            <a:ext cx="8424863" cy="431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altLang="ru-RU" sz="4000" b="1" smtClean="0"/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8313" y="762000"/>
            <a:ext cx="8334375" cy="5610225"/>
          </a:xfrm>
          <a:solidFill>
            <a:srgbClr val="DDDDDD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altLang="ru-RU" sz="3600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altLang="ru-RU" sz="3600" b="1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sz="3600" b="1" dirty="0" smtClean="0">
                <a:solidFill>
                  <a:schemeClr val="tx1"/>
                </a:solidFill>
              </a:rPr>
              <a:t>Завадская Елена Николаевна </a:t>
            </a:r>
            <a:r>
              <a:rPr lang="ru-RU" altLang="ru-RU" b="1" dirty="0" smtClean="0">
                <a:solidFill>
                  <a:schemeClr val="tx1"/>
                </a:solidFill>
              </a:rPr>
              <a:t>-   </a:t>
            </a:r>
            <a:endParaRPr lang="en-US" altLang="ru-RU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b="1" dirty="0" smtClean="0">
                <a:solidFill>
                  <a:schemeClr val="tx1"/>
                </a:solidFill>
              </a:rPr>
              <a:t>8 919 46 22 876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ru-RU" b="1" dirty="0" smtClean="0">
                <a:solidFill>
                  <a:schemeClr val="tx1"/>
                </a:solidFill>
                <a:hlinkClick r:id="rId3"/>
              </a:rPr>
              <a:t>lzpn3776@yandex.ru</a:t>
            </a:r>
            <a:endParaRPr lang="en-US" altLang="ru-RU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alt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4619625"/>
          </a:xfrm>
        </p:spPr>
        <p:txBody>
          <a:bodyPr/>
          <a:lstStyle/>
          <a:p>
            <a:pPr eaLnBrk="1" hangingPunct="1"/>
            <a:r>
              <a:rPr lang="ru-RU" altLang="ru-RU" sz="4000" smtClean="0"/>
              <a:t>«</a:t>
            </a:r>
            <a:r>
              <a:rPr lang="ru-RU" altLang="ru-RU" sz="4000" b="1" smtClean="0"/>
              <a:t>Разработка и апробация инновационной практики формирования и оценивания новых образовательных результатов в курсе </a:t>
            </a:r>
            <a:br>
              <a:rPr lang="ru-RU" altLang="ru-RU" sz="4000" b="1" smtClean="0"/>
            </a:br>
            <a:r>
              <a:rPr lang="ru-RU" altLang="ru-RU" sz="4000" b="1" smtClean="0"/>
              <a:t>истории в контексте требований ФГОС ООО</a:t>
            </a:r>
            <a:r>
              <a:rPr lang="ru-RU" altLang="ru-RU" sz="4000" smtClean="0"/>
              <a:t>»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5949950"/>
            <a:ext cx="7918450" cy="298450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altLang="ru-RU" sz="24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План работы</a:t>
            </a:r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Arial" charset="0"/>
              <a:buAutoNum type="arabicPeriod"/>
            </a:pPr>
            <a:r>
              <a:rPr lang="ru-RU" smtClean="0"/>
              <a:t>Актуализация понимания сущностных вопросов по теме «</a:t>
            </a:r>
            <a:r>
              <a:rPr lang="ru-RU" b="1" smtClean="0"/>
              <a:t>Н</a:t>
            </a:r>
            <a:r>
              <a:rPr lang="ru-RU" altLang="ru-RU" b="1" smtClean="0"/>
              <a:t>овые образовательные результаты в курсе </a:t>
            </a:r>
            <a:br>
              <a:rPr lang="ru-RU" altLang="ru-RU" b="1" smtClean="0"/>
            </a:br>
            <a:r>
              <a:rPr lang="ru-RU" altLang="ru-RU" b="1" smtClean="0"/>
              <a:t>истории в контексте требований ФГОС ООО</a:t>
            </a:r>
            <a:r>
              <a:rPr lang="ru-RU" smtClean="0"/>
              <a:t>»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ru-RU" smtClean="0"/>
              <a:t>Обсуждение итогов работы группы (д/з): </a:t>
            </a:r>
            <a:r>
              <a:rPr lang="ru-RU" b="1" smtClean="0"/>
              <a:t>проект КМ, его апробация и т.д.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ru-RU" smtClean="0"/>
              <a:t>Разработка </a:t>
            </a:r>
            <a:r>
              <a:rPr lang="ru-RU" b="1" smtClean="0"/>
              <a:t>модуля рабочей программы</a:t>
            </a:r>
          </a:p>
          <a:p>
            <a:pPr marL="514350" indent="-514350" eaLnBrk="1" hangingPunct="1">
              <a:buFont typeface="Arial" charset="0"/>
              <a:buAutoNum type="arabicPeriod"/>
            </a:pPr>
            <a:endParaRPr lang="ru-RU" smtClean="0"/>
          </a:p>
          <a:p>
            <a:pPr marL="514350" indent="-514350" eaLnBrk="1" hangingPunct="1">
              <a:buFont typeface="Arial" charset="0"/>
              <a:buAutoNum type="arabicPeriod"/>
            </a:pPr>
            <a:endParaRPr lang="ru-RU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ctr" eaLnBrk="1" hangingPunct="1">
              <a:buFont typeface="Arial" charset="0"/>
              <a:buAutoNum type="arabicPeriod"/>
            </a:pPr>
            <a:r>
              <a:rPr lang="ru-RU" smtClean="0"/>
              <a:t>Актуализация понимания сущностных вопросов по теме </a:t>
            </a:r>
          </a:p>
          <a:p>
            <a:pPr marL="514350" indent="-514350" algn="ctr" eaLnBrk="1" hangingPunct="1">
              <a:buFont typeface="Arial" charset="0"/>
              <a:buNone/>
            </a:pPr>
            <a:endParaRPr lang="ru-RU" sz="2800" smtClean="0">
              <a:latin typeface="Arial" charset="0"/>
            </a:endParaRPr>
          </a:p>
          <a:p>
            <a:pPr marL="514350" indent="-514350" algn="ctr" eaLnBrk="1" hangingPunct="1">
              <a:buFont typeface="Arial" charset="0"/>
              <a:buNone/>
            </a:pPr>
            <a:r>
              <a:rPr lang="ru-RU" sz="2800" smtClean="0"/>
              <a:t>«</a:t>
            </a:r>
            <a:r>
              <a:rPr lang="ru-RU" sz="2800" b="1" smtClean="0"/>
              <a:t>Н</a:t>
            </a:r>
            <a:r>
              <a:rPr lang="ru-RU" altLang="ru-RU" sz="2800" b="1" smtClean="0"/>
              <a:t>овые образовательные результаты в курсе </a:t>
            </a:r>
            <a:br>
              <a:rPr lang="ru-RU" altLang="ru-RU" sz="2800" b="1" smtClean="0"/>
            </a:br>
            <a:r>
              <a:rPr lang="ru-RU" altLang="ru-RU" sz="2800" b="1" smtClean="0"/>
              <a:t>истории в контексте требований </a:t>
            </a:r>
            <a:endParaRPr lang="ru-RU" altLang="ru-RU" sz="2800" b="1" smtClean="0">
              <a:latin typeface="Arial" charset="0"/>
            </a:endParaRPr>
          </a:p>
          <a:p>
            <a:pPr marL="514350" indent="-514350" algn="ctr" eaLnBrk="1" hangingPunct="1">
              <a:buFont typeface="Arial" charset="0"/>
              <a:buNone/>
            </a:pPr>
            <a:r>
              <a:rPr lang="ru-RU" altLang="ru-RU" sz="2800" b="1" smtClean="0"/>
              <a:t>ФГОС ООО</a:t>
            </a:r>
            <a:r>
              <a:rPr lang="ru-RU" sz="2800" smtClean="0"/>
              <a:t>»</a:t>
            </a:r>
          </a:p>
          <a:p>
            <a:pPr marL="514350" indent="-514350" eaLnBrk="1" hangingPunct="1">
              <a:buFont typeface="Arial" charset="0"/>
              <a:buNone/>
            </a:pPr>
            <a:endParaRPr lang="ru-RU" sz="28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46196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4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Вычленяем основное содержание деятельности: </a:t>
            </a:r>
            <a:br>
              <a:rPr lang="ru-RU" altLang="ru-RU" sz="4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altLang="ru-RU" sz="4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altLang="ru-RU" sz="4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altLang="ru-RU" sz="3200" dirty="0" smtClean="0"/>
              <a:t>«</a:t>
            </a:r>
            <a:r>
              <a:rPr lang="ru-RU" altLang="ru-RU" sz="3200" b="1" dirty="0" smtClean="0"/>
              <a:t>Разработка  и апробация  инновационной практики формирования  и оценивания  новых образовательных результатов  в курсе истории</a:t>
            </a:r>
            <a:r>
              <a:rPr lang="ru-RU" altLang="ru-RU" sz="3200" b="1" dirty="0"/>
              <a:t> в контексте требований ФГОС ООО</a:t>
            </a:r>
            <a:r>
              <a:rPr lang="ru-RU" altLang="ru-RU" sz="3200" dirty="0" smtClean="0"/>
              <a:t>»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6092825"/>
            <a:ext cx="7918450" cy="155575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altLang="ru-RU" sz="2400" b="1" dirty="0" smtClean="0">
              <a:solidFill>
                <a:schemeClr val="tx1"/>
              </a:solidFill>
            </a:endParaRP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5013325"/>
            <a:ext cx="1908175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46196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4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Вычленяем основное содержание деятельности: </a:t>
            </a:r>
            <a:br>
              <a:rPr lang="ru-RU" altLang="ru-RU" sz="4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altLang="ru-RU" sz="4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altLang="ru-RU" sz="4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altLang="ru-RU" sz="3200" dirty="0" smtClean="0"/>
              <a:t>«</a:t>
            </a:r>
            <a:r>
              <a:rPr lang="ru-RU" altLang="ru-RU" sz="3200" b="1" dirty="0" smtClean="0"/>
              <a:t>Разработка (1) и апробация (2 ) инновационной практики (3) формирования (4) и оценивания (5) новых образовательных результатов (6) в курсе истории</a:t>
            </a:r>
            <a:r>
              <a:rPr lang="ru-RU" altLang="ru-RU" sz="3200" b="1" dirty="0"/>
              <a:t> в контексте требований ФГОС </a:t>
            </a:r>
            <a:r>
              <a:rPr lang="ru-RU" altLang="ru-RU" sz="3200" b="1" dirty="0" smtClean="0"/>
              <a:t>ООО (7)</a:t>
            </a:r>
            <a:r>
              <a:rPr lang="ru-RU" altLang="ru-RU" sz="3200" dirty="0" smtClean="0"/>
              <a:t>»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6092825"/>
            <a:ext cx="7918450" cy="155575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altLang="ru-RU" sz="2400" b="1" dirty="0" smtClean="0">
              <a:solidFill>
                <a:schemeClr val="tx1"/>
              </a:solidFill>
            </a:endParaRP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5013325"/>
            <a:ext cx="1908175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6303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Планируемые модули рабочей программы формирующие предметные результаты </a:t>
            </a:r>
            <a:r>
              <a:rPr lang="ru-RU" altLang="ru-RU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деятельностного</a:t>
            </a:r>
            <a:r>
              <a:rPr lang="ru-RU" alt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типа в курсе истории 5-7 классов</a:t>
            </a:r>
          </a:p>
        </p:txBody>
      </p:sp>
      <p:sp>
        <p:nvSpPr>
          <p:cNvPr id="24578" name="Содержимое 2"/>
          <p:cNvSpPr>
            <a:spLocks noGrp="1"/>
          </p:cNvSpPr>
          <p:nvPr>
            <p:ph idx="4294967295"/>
          </p:nvPr>
        </p:nvSpPr>
        <p:spPr>
          <a:xfrm>
            <a:off x="457200" y="2517775"/>
            <a:ext cx="8258175" cy="312102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400" b="1" i="1" smtClean="0"/>
              <a:t>использование </a:t>
            </a:r>
            <a:r>
              <a:rPr lang="ru-RU" altLang="ru-RU" sz="2400" b="1" i="1" u="sng" smtClean="0"/>
              <a:t>исторической карты</a:t>
            </a:r>
            <a:r>
              <a:rPr lang="ru-RU" altLang="ru-RU" sz="2400" b="1" i="1" smtClean="0"/>
              <a:t> (схемы, иллюстрации) как источника информации,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400" b="1" i="1" smtClean="0"/>
              <a:t>п</a:t>
            </a:r>
            <a:r>
              <a:rPr lang="ru-RU" altLang="ru-RU" sz="2400" b="1" i="1" u="sng" smtClean="0"/>
              <a:t>оиск информации</a:t>
            </a:r>
            <a:r>
              <a:rPr lang="ru-RU" altLang="ru-RU" sz="2400" b="1" i="1" smtClean="0"/>
              <a:t> в историческом тексте,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400" b="1" i="1" u="sng" smtClean="0"/>
              <a:t>сопоставление </a:t>
            </a:r>
            <a:r>
              <a:rPr lang="ru-RU" altLang="ru-RU" sz="2400" b="1" i="1" smtClean="0"/>
              <a:t>различных исторических источников,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400" b="1" i="1" u="sng" smtClean="0"/>
              <a:t>оценивание </a:t>
            </a:r>
            <a:r>
              <a:rPr lang="ru-RU" altLang="ru-RU" sz="2400" b="1" i="1" smtClean="0"/>
              <a:t>исторических событий и деятельности исторических личностей,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400" b="1" i="1" smtClean="0"/>
              <a:t>…. другое.</a:t>
            </a:r>
            <a:endParaRPr lang="ru-RU" alt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Уточняем:</a:t>
            </a:r>
          </a:p>
        </p:txBody>
      </p:sp>
      <p:sp>
        <p:nvSpPr>
          <p:cNvPr id="2560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ru-RU" b="1" smtClean="0">
              <a:solidFill>
                <a:srgbClr val="333333"/>
              </a:solidFill>
              <a:latin typeface="Arial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ru-RU" b="1" smtClean="0">
                <a:solidFill>
                  <a:srgbClr val="333333"/>
                </a:solidFill>
                <a:latin typeface="Arial" charset="0"/>
              </a:rPr>
              <a:t>«……. (?) - это</a:t>
            </a:r>
            <a:r>
              <a:rPr lang="ru-RU" smtClean="0">
                <a:solidFill>
                  <a:srgbClr val="333333"/>
                </a:solidFill>
                <a:latin typeface="Arial" charset="0"/>
              </a:rPr>
              <a:t> целенаправленное изменение, вносящее в определённый объект новые элементы, дающие стабильные и более эффективные результаты»</a:t>
            </a:r>
            <a:endParaRPr lang="ru-RU" smtClean="0"/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5013325"/>
            <a:ext cx="1908175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744</Words>
  <Application>Microsoft Office PowerPoint</Application>
  <PresentationFormat>Экран (4:3)</PresentationFormat>
  <Paragraphs>84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«Разработка и апробация инновационной практики формирования и оценивания новых образовательных результатов в курсе  истории в контексте требований ФГОС ООО» </vt:lpstr>
      <vt:lpstr>План работы</vt:lpstr>
      <vt:lpstr>Презентация PowerPoint</vt:lpstr>
      <vt:lpstr>Вычленяем основное содержание деятельности:   «Разработка  и апробация  инновационной практики формирования  и оценивания  новых образовательных результатов  в курсе истории в контексте требований ФГОС ООО» </vt:lpstr>
      <vt:lpstr>Вычленяем основное содержание деятельности:   «Разработка (1) и апробация (2 ) инновационной практики (3) формирования (4) и оценивания (5) новых образовательных результатов (6) в курсе истории в контексте требований ФГОС ООО (7)» </vt:lpstr>
      <vt:lpstr>Планируемые модули рабочей программы формирующие предметные результаты деятельностного типа в курсе истории 5-7 классов</vt:lpstr>
      <vt:lpstr>Уточняем:</vt:lpstr>
      <vt:lpstr>Уточняем:</vt:lpstr>
      <vt:lpstr> ФГОС ООО : Результаты освоения основных образовательных программ </vt:lpstr>
      <vt:lpstr>Задание: прочитайте определение ПОР и составьте логическую схему по приведённому тексту </vt:lpstr>
      <vt:lpstr>Презентация PowerPoint</vt:lpstr>
      <vt:lpstr>Презентация PowerPoint</vt:lpstr>
      <vt:lpstr>Что проверяем?..</vt:lpstr>
      <vt:lpstr>Презентация PowerPoint</vt:lpstr>
      <vt:lpstr>Презентация PowerPoint</vt:lpstr>
      <vt:lpstr>Об информационной компетентности учителя –  «Из аналитического отчета  по итогам ГИА 2011 г.»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Лена</dc:creator>
  <cp:lastModifiedBy>Аверина Светлана Сергеевна</cp:lastModifiedBy>
  <cp:revision>20</cp:revision>
  <dcterms:created xsi:type="dcterms:W3CDTF">2016-06-07T19:04:16Z</dcterms:created>
  <dcterms:modified xsi:type="dcterms:W3CDTF">2016-12-26T13:59:26Z</dcterms:modified>
</cp:coreProperties>
</file>